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4" r:id="rId3"/>
    <p:sldId id="275" r:id="rId4"/>
    <p:sldId id="276" r:id="rId5"/>
    <p:sldId id="278" r:id="rId6"/>
    <p:sldId id="277" r:id="rId7"/>
    <p:sldId id="280" r:id="rId8"/>
    <p:sldId id="281" r:id="rId9"/>
    <p:sldId id="257" r:id="rId10"/>
    <p:sldId id="258" r:id="rId11"/>
    <p:sldId id="259" r:id="rId12"/>
    <p:sldId id="260" r:id="rId13"/>
    <p:sldId id="272" r:id="rId14"/>
    <p:sldId id="261" r:id="rId15"/>
    <p:sldId id="262" r:id="rId16"/>
    <p:sldId id="282" r:id="rId17"/>
    <p:sldId id="263" r:id="rId18"/>
    <p:sldId id="283" r:id="rId19"/>
    <p:sldId id="265" r:id="rId20"/>
    <p:sldId id="284" r:id="rId21"/>
    <p:sldId id="285" r:id="rId22"/>
    <p:sldId id="270" r:id="rId23"/>
    <p:sldId id="267" r:id="rId24"/>
    <p:sldId id="268" r:id="rId25"/>
    <p:sldId id="27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04B5A-B41A-4138-9070-453BEFDB180C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D573B-EF75-4BDC-A322-6094F8A23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70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b="1" smtClean="0">
              <a:latin typeface="Arial Black" pitchFamily="34" charset="0"/>
            </a:endParaRPr>
          </a:p>
          <a:p>
            <a:pPr>
              <a:spcBef>
                <a:spcPct val="0"/>
              </a:spcBef>
            </a:pPr>
            <a:r>
              <a:rPr lang="en-US" b="1" smtClean="0">
                <a:latin typeface="Arial Black" pitchFamily="34" charset="0"/>
              </a:rPr>
              <a:t>A </a:t>
            </a:r>
            <a:r>
              <a:rPr lang="en-US" b="1" smtClean="0">
                <a:solidFill>
                  <a:srgbClr val="FF0000"/>
                </a:solidFill>
                <a:latin typeface="Arial Black" pitchFamily="34" charset="0"/>
              </a:rPr>
              <a:t>portion</a:t>
            </a:r>
            <a:r>
              <a:rPr lang="en-US" b="1" smtClean="0">
                <a:latin typeface="Arial Black" pitchFamily="34" charset="0"/>
              </a:rPr>
              <a:t> of the free ammonia is excreted in urine </a:t>
            </a:r>
            <a:r>
              <a:rPr lang="en-US" b="1" smtClean="0">
                <a:solidFill>
                  <a:srgbClr val="FF0000"/>
                </a:solidFill>
                <a:latin typeface="Arial Black" pitchFamily="34" charset="0"/>
              </a:rPr>
              <a:t>but most </a:t>
            </a:r>
            <a:r>
              <a:rPr lang="en-US" b="1" smtClean="0">
                <a:latin typeface="Arial Black" pitchFamily="34" charset="0"/>
              </a:rPr>
              <a:t>is used in the synthesis of </a:t>
            </a:r>
            <a:r>
              <a:rPr lang="en-US" sz="1400" b="1" smtClean="0">
                <a:solidFill>
                  <a:srgbClr val="FF0000"/>
                </a:solidFill>
                <a:latin typeface="Arial Black" pitchFamily="34" charset="0"/>
              </a:rPr>
              <a:t>urea</a:t>
            </a: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B3FD0F7-6501-43A3-8C76-F386C646AA08}" type="slidenum">
              <a:rPr lang="en-US" sz="1200" smtClean="0"/>
              <a:pPr eaLnBrk="1" hangingPunct="1"/>
              <a:t>3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solidFill>
                  <a:srgbClr val="0000FF"/>
                </a:solidFill>
                <a:latin typeface="Aharoni" pitchFamily="2" charset="-79"/>
                <a:cs typeface="Aharoni" pitchFamily="2" charset="-79"/>
              </a:rPr>
              <a:t>Any amino acids in excess of the biosynthetic needs of the cell are rapidly degraded. </a:t>
            </a:r>
          </a:p>
          <a:p>
            <a:pPr>
              <a:spcBef>
                <a:spcPct val="0"/>
              </a:spcBef>
            </a:pPr>
            <a:r>
              <a:rPr lang="en-US" smtClean="0">
                <a:solidFill>
                  <a:srgbClr val="0000FF"/>
                </a:solidFill>
                <a:latin typeface="Arial Black" pitchFamily="34" charset="0"/>
              </a:rPr>
              <a:t>The first phase of catabolism </a:t>
            </a:r>
            <a:r>
              <a:rPr lang="en-US" smtClean="0"/>
              <a:t>involves the removal of the α-amino groups (usually by transamination and subsequent oxidative deamination), forming ammonia and the corresponding α-keto acid—the “carbon skeletons” of amino acids. </a:t>
            </a:r>
          </a:p>
          <a:p>
            <a:pPr>
              <a:spcBef>
                <a:spcPct val="0"/>
              </a:spcBef>
            </a:pPr>
            <a:r>
              <a:rPr lang="en-US" b="1" smtClean="0">
                <a:latin typeface="Arial Black" pitchFamily="34" charset="0"/>
              </a:rPr>
              <a:t>A portion of the free ammonia is excreted in the urine, but most is used in the synthesis of urea (Figure 19.1), </a:t>
            </a:r>
            <a:r>
              <a:rPr lang="en-US" smtClean="0"/>
              <a:t>which is quantitatively the most important route for disposing of nitrogen from the body.</a:t>
            </a:r>
            <a:endParaRPr lang="en-US" b="1" smtClean="0">
              <a:latin typeface="Arial Black" pitchFamily="34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2D6DE6B-7AF2-4B9E-A1A0-08DA963F64C0}" type="slidenum">
              <a:rPr lang="en-US" sz="1200" smtClean="0">
                <a:solidFill>
                  <a:srgbClr val="000000"/>
                </a:solidFill>
              </a:rPr>
              <a:pPr eaLnBrk="1" hangingPunct="1"/>
              <a:t>4</a:t>
            </a:fld>
            <a:endParaRPr lang="en-US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793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5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0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6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04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544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14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09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42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7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90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17A3D-FC12-4082-9526-DC67E3606BB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28452-4068-4C8C-8683-1923AD1384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29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Aminoaciduria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774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436" y="1752600"/>
            <a:ext cx="8382001" cy="4495800"/>
          </a:xfrm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rtl="0">
              <a:buFont typeface="Wingdings" pitchFamily="2" charset="2"/>
              <a:buNone/>
            </a:pPr>
            <a:endParaRPr lang="en-US" sz="2400" u="sng" dirty="0">
              <a:solidFill>
                <a:srgbClr val="000099"/>
              </a:solidFill>
              <a:latin typeface="Algerian" pitchFamily="82" charset="0"/>
            </a:endParaRPr>
          </a:p>
          <a:p>
            <a:pPr algn="just" rtl="0"/>
            <a:r>
              <a:rPr lang="en-US" sz="1800" b="1" dirty="0" smtClean="0">
                <a:solidFill>
                  <a:srgbClr val="000099"/>
                </a:solidFill>
              </a:rPr>
              <a:t>Accumulation </a:t>
            </a:r>
            <a:r>
              <a:rPr lang="en-US" sz="1800" b="1" dirty="0">
                <a:solidFill>
                  <a:srgbClr val="000099"/>
                </a:solidFill>
              </a:rPr>
              <a:t>of a substrate or its metabolic derivatives that are harmful or may interfere with normal function of cells.</a:t>
            </a:r>
          </a:p>
          <a:p>
            <a:pPr algn="just" rtl="0">
              <a:buFont typeface="Wingdings" pitchFamily="2" charset="2"/>
              <a:buNone/>
            </a:pPr>
            <a:endParaRPr lang="en-US" sz="900" b="1" dirty="0">
              <a:solidFill>
                <a:srgbClr val="000099"/>
              </a:solidFill>
            </a:endParaRPr>
          </a:p>
          <a:p>
            <a:pPr algn="just" rtl="0"/>
            <a:r>
              <a:rPr lang="en-US" sz="1800" b="1" dirty="0">
                <a:solidFill>
                  <a:srgbClr val="000099"/>
                </a:solidFill>
              </a:rPr>
              <a:t>Accumulation of intermediates from alternative metabolic pathways</a:t>
            </a:r>
            <a:endParaRPr lang="ar-SA" sz="1800" b="1" dirty="0">
              <a:solidFill>
                <a:srgbClr val="000099"/>
              </a:solidFill>
            </a:endParaRPr>
          </a:p>
          <a:p>
            <a:pPr algn="just" rtl="0">
              <a:buFont typeface="Wingdings" pitchFamily="2" charset="2"/>
              <a:buNone/>
            </a:pPr>
            <a:endParaRPr lang="ar-SA" sz="1000" b="1" dirty="0">
              <a:solidFill>
                <a:srgbClr val="000099"/>
              </a:solidFill>
            </a:endParaRPr>
          </a:p>
          <a:p>
            <a:pPr algn="just" rtl="0"/>
            <a:r>
              <a:rPr lang="en-US" sz="1800" b="1" dirty="0">
                <a:solidFill>
                  <a:srgbClr val="000099"/>
                </a:solidFill>
              </a:rPr>
              <a:t>Decreased ability to synthesize essential compounds</a:t>
            </a:r>
          </a:p>
          <a:p>
            <a:pPr algn="just" rtl="0"/>
            <a:endParaRPr lang="en-US" sz="900" b="1" dirty="0">
              <a:solidFill>
                <a:srgbClr val="000099"/>
              </a:solidFill>
            </a:endParaRPr>
          </a:p>
          <a:p>
            <a:pPr algn="just" rtl="0"/>
            <a:r>
              <a:rPr lang="en-US" sz="1800" b="1" dirty="0">
                <a:solidFill>
                  <a:srgbClr val="000099"/>
                </a:solidFill>
              </a:rPr>
              <a:t>Defects in energy production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11727" y="762000"/>
            <a:ext cx="83820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General effects of </a:t>
            </a:r>
          </a:p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inborn errors of metabolism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79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0999" y="1524000"/>
            <a:ext cx="8312727" cy="47244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sz="1200" b="1" dirty="0"/>
          </a:p>
          <a:p>
            <a:r>
              <a:rPr lang="en-US" sz="1800" dirty="0" smtClean="0">
                <a:solidFill>
                  <a:srgbClr val="000099"/>
                </a:solidFill>
              </a:rPr>
              <a:t>Most </a:t>
            </a:r>
            <a:r>
              <a:rPr lang="en-US" sz="1800" dirty="0">
                <a:solidFill>
                  <a:srgbClr val="000099"/>
                </a:solidFill>
              </a:rPr>
              <a:t>of the inborn errors of metabolism are inherited as </a:t>
            </a:r>
            <a:r>
              <a:rPr lang="en-US" sz="1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autosomal recessive </a:t>
            </a:r>
            <a:r>
              <a:rPr lang="en-US" sz="1800" dirty="0">
                <a:solidFill>
                  <a:srgbClr val="000099"/>
                </a:solidFill>
              </a:rPr>
              <a:t>or  </a:t>
            </a:r>
            <a:endParaRPr lang="en-US" sz="1800" dirty="0" smtClean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      </a:t>
            </a:r>
            <a:r>
              <a:rPr lang="en-US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X-linked</a:t>
            </a:r>
            <a:r>
              <a:rPr lang="en-US" sz="1800" dirty="0" smtClean="0">
                <a:solidFill>
                  <a:srgbClr val="000099"/>
                </a:solidFill>
              </a:rPr>
              <a:t> disorders </a:t>
            </a:r>
            <a:r>
              <a:rPr lang="en-US" sz="1800" dirty="0">
                <a:solidFill>
                  <a:srgbClr val="000099"/>
                </a:solidFill>
              </a:rPr>
              <a:t>in nuclear DNA.</a:t>
            </a:r>
          </a:p>
          <a:p>
            <a:endParaRPr lang="en-US" sz="900" dirty="0">
              <a:solidFill>
                <a:srgbClr val="000099"/>
              </a:solidFill>
            </a:endParaRPr>
          </a:p>
          <a:p>
            <a:pPr algn="l" rtl="0"/>
            <a:r>
              <a:rPr lang="en-US" sz="1800" dirty="0">
                <a:solidFill>
                  <a:srgbClr val="000099"/>
                </a:solidFill>
              </a:rPr>
              <a:t>Few are inherited as </a:t>
            </a:r>
            <a:r>
              <a:rPr lang="en-US" sz="1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autosomal dominant</a:t>
            </a:r>
            <a:r>
              <a:rPr lang="en-US" sz="1800" dirty="0">
                <a:solidFill>
                  <a:srgbClr val="000099"/>
                </a:solidFill>
              </a:rPr>
              <a:t>.</a:t>
            </a:r>
          </a:p>
          <a:p>
            <a:pPr algn="l" rtl="0"/>
            <a:endParaRPr lang="en-US" sz="900" dirty="0">
              <a:solidFill>
                <a:srgbClr val="000099"/>
              </a:solidFill>
            </a:endParaRPr>
          </a:p>
          <a:p>
            <a:pPr algn="l" rtl="0"/>
            <a:r>
              <a:rPr lang="en-US" sz="1800" dirty="0">
                <a:solidFill>
                  <a:srgbClr val="000099"/>
                </a:solidFill>
              </a:rPr>
              <a:t>Some may involve </a:t>
            </a:r>
            <a:r>
              <a:rPr lang="en-US" sz="1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mitochondrial</a:t>
            </a:r>
            <a:r>
              <a:rPr lang="en-US" sz="1800" dirty="0">
                <a:solidFill>
                  <a:srgbClr val="000099"/>
                </a:solidFill>
              </a:rPr>
              <a:t> functions  as they are linked to </a:t>
            </a:r>
            <a:r>
              <a:rPr lang="en-US" sz="1800" dirty="0" smtClean="0">
                <a:solidFill>
                  <a:srgbClr val="000099"/>
                </a:solidFill>
              </a:rPr>
              <a:t>mitochondrial DNA</a:t>
            </a:r>
            <a:endParaRPr lang="en-US" sz="1800" dirty="0">
              <a:solidFill>
                <a:srgbClr val="000099"/>
              </a:solidFill>
            </a:endParaRPr>
          </a:p>
          <a:p>
            <a:endParaRPr lang="ar-SA" sz="900" dirty="0">
              <a:solidFill>
                <a:srgbClr val="000099"/>
              </a:solidFill>
            </a:endParaRPr>
          </a:p>
          <a:p>
            <a:pPr algn="l" rtl="0"/>
            <a:r>
              <a:rPr lang="en-US" sz="1800" dirty="0">
                <a:solidFill>
                  <a:srgbClr val="000099"/>
                </a:solidFill>
              </a:rPr>
              <a:t>The incidence of these diseases within different racial </a:t>
            </a:r>
            <a:r>
              <a:rPr lang="en-US" sz="1800" dirty="0" smtClean="0">
                <a:solidFill>
                  <a:srgbClr val="000099"/>
                </a:solidFill>
              </a:rPr>
              <a:t>&amp; ethnic </a:t>
            </a:r>
            <a:r>
              <a:rPr lang="en-US" sz="1800" dirty="0">
                <a:solidFill>
                  <a:srgbClr val="000099"/>
                </a:solidFill>
              </a:rPr>
              <a:t>groups varies with predominance of certain inborn errors of metabolism within particular groups.</a:t>
            </a:r>
          </a:p>
          <a:p>
            <a:endParaRPr lang="ar-SA" sz="900" dirty="0">
              <a:solidFill>
                <a:srgbClr val="000099"/>
              </a:solidFill>
            </a:endParaRPr>
          </a:p>
          <a:p>
            <a:pPr algn="l" rtl="0"/>
            <a:r>
              <a:rPr lang="en-US" sz="1800" dirty="0">
                <a:solidFill>
                  <a:srgbClr val="000099"/>
                </a:solidFill>
              </a:rPr>
              <a:t>Some of these diseases occur in large numbers in communities in which </a:t>
            </a: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consanguinity</a:t>
            </a:r>
            <a:r>
              <a:rPr lang="ar-SA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is </a:t>
            </a:r>
            <a:r>
              <a:rPr lang="en-US" sz="1800" dirty="0">
                <a:solidFill>
                  <a:srgbClr val="000099"/>
                </a:solidFill>
              </a:rPr>
              <a:t>common.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11727" y="561109"/>
            <a:ext cx="83820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Inheritance of  </a:t>
            </a:r>
          </a:p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inborn errors of metabolism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78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1727" y="1600200"/>
            <a:ext cx="8610600" cy="5257800"/>
          </a:xfrm>
          <a:ln>
            <a:noFill/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rtl="0">
              <a:lnSpc>
                <a:spcPct val="80000"/>
              </a:lnSpc>
              <a:buFont typeface="Wingdings" pitchFamily="2" charset="2"/>
              <a:buNone/>
            </a:pPr>
            <a:endParaRPr lang="en-US" sz="2000" b="1" dirty="0" smtClean="0">
              <a:solidFill>
                <a:srgbClr val="000099"/>
              </a:solidFill>
            </a:endParaRPr>
          </a:p>
          <a:p>
            <a:pPr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Inherited </a:t>
            </a:r>
            <a:r>
              <a:rPr 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disorders may be detected in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</a:t>
            </a:r>
            <a:r>
              <a:rPr 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stages during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</a:t>
            </a:r>
            <a:endParaRPr 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rtl="0">
              <a:lnSpc>
                <a:spcPct val="80000"/>
              </a:lnSpc>
              <a:buFont typeface="Wingdings" pitchFamily="2" charset="2"/>
              <a:buNone/>
            </a:pPr>
            <a:endParaRPr lang="en-US" sz="2400" b="1" u="sng" dirty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Heterozygote </a:t>
            </a:r>
            <a:r>
              <a:rPr lang="en-US" sz="1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carriers of a disease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>
                <a:solidFill>
                  <a:srgbClr val="000099"/>
                </a:solidFill>
              </a:rPr>
              <a:t>     </a:t>
            </a:r>
            <a:r>
              <a:rPr lang="en-US" sz="1800" dirty="0" smtClean="0">
                <a:solidFill>
                  <a:srgbClr val="000099"/>
                </a:solidFill>
              </a:rPr>
              <a:t> may </a:t>
            </a:r>
            <a:r>
              <a:rPr lang="en-US" sz="1800" dirty="0">
                <a:solidFill>
                  <a:srgbClr val="000099"/>
                </a:solidFill>
              </a:rPr>
              <a:t>be found during screening (as such performed on </a:t>
            </a:r>
            <a:r>
              <a:rPr lang="en-US" sz="1800" dirty="0" smtClean="0">
                <a:solidFill>
                  <a:srgbClr val="000099"/>
                </a:solidFill>
              </a:rPr>
              <a:t>family members of a patient with muscular dystrophy).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800" b="1" dirty="0">
              <a:solidFill>
                <a:srgbClr val="000099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1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birth (intrauterine)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solidFill>
                  <a:srgbClr val="000099"/>
                </a:solidFill>
              </a:rPr>
              <a:t>     </a:t>
            </a:r>
            <a:r>
              <a:rPr lang="en-US" sz="1800" b="1" dirty="0" smtClean="0">
                <a:solidFill>
                  <a:srgbClr val="000099"/>
                </a:solidFill>
              </a:rPr>
              <a:t> 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some </a:t>
            </a: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inherited disorders can be detected before birth (as cystic fibrosis).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solidFill>
                  <a:srgbClr val="000099"/>
                </a:solidFill>
              </a:rPr>
              <a:t> </a:t>
            </a:r>
          </a:p>
          <a:p>
            <a:pPr algn="l" rtl="0">
              <a:lnSpc>
                <a:spcPct val="80000"/>
              </a:lnSpc>
            </a:pPr>
            <a:r>
              <a:rPr lang="en-US" sz="1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Neonatal </a:t>
            </a:r>
            <a:r>
              <a:rPr lang="en-US" sz="1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screening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 first days of life)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solidFill>
                  <a:srgbClr val="000099"/>
                </a:solidFill>
              </a:rPr>
              <a:t>    </a:t>
            </a:r>
            <a:r>
              <a:rPr lang="en-US" sz="1800" b="1" dirty="0" smtClean="0">
                <a:solidFill>
                  <a:srgbClr val="000099"/>
                </a:solidFill>
              </a:rPr>
              <a:t>   </a:t>
            </a:r>
            <a:r>
              <a:rPr lang="en-US" sz="1800" dirty="0" smtClean="0">
                <a:solidFill>
                  <a:srgbClr val="000099"/>
                </a:solidFill>
              </a:rPr>
              <a:t>As </a:t>
            </a:r>
            <a:r>
              <a:rPr lang="en-US" sz="1800" dirty="0">
                <a:solidFill>
                  <a:srgbClr val="000099"/>
                </a:solidFill>
              </a:rPr>
              <a:t>for phenylketonuria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800" b="1" dirty="0">
              <a:solidFill>
                <a:srgbClr val="000099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1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neonates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(in first weeks of life)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>
                <a:solidFill>
                  <a:srgbClr val="000099"/>
                </a:solidFill>
              </a:rPr>
              <a:t>    </a:t>
            </a:r>
            <a:r>
              <a:rPr lang="en-US" sz="1800" b="1" dirty="0" smtClean="0">
                <a:solidFill>
                  <a:srgbClr val="000099"/>
                </a:solidFill>
              </a:rPr>
              <a:t>   </a:t>
            </a:r>
            <a:r>
              <a:rPr lang="en-US" sz="1800" dirty="0" smtClean="0">
                <a:solidFill>
                  <a:srgbClr val="000099"/>
                </a:solidFill>
              </a:rPr>
              <a:t>Many </a:t>
            </a:r>
            <a:r>
              <a:rPr lang="en-US" sz="1800" dirty="0">
                <a:solidFill>
                  <a:srgbClr val="000099"/>
                </a:solidFill>
              </a:rPr>
              <a:t>disorders involving  single gene defects become apparent clinically (give symptoms &amp; signs).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800" b="1" dirty="0">
              <a:solidFill>
                <a:srgbClr val="000099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1800" dirty="0">
                <a:solidFill>
                  <a:srgbClr val="000099"/>
                </a:solidFill>
              </a:rPr>
              <a:t>Some disorders such as familial hypercholesterolemia may </a:t>
            </a:r>
            <a:r>
              <a:rPr lang="en-US" sz="1800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1800" dirty="0">
                <a:solidFill>
                  <a:srgbClr val="000099"/>
                </a:solidFill>
              </a:rPr>
              <a:t> be recognized until </a:t>
            </a:r>
            <a:r>
              <a:rPr lang="en-US" sz="1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adult life.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11727" y="561109"/>
            <a:ext cx="83820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Detection of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nborn errors of metabolism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78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610600" cy="1139825"/>
          </a:xfrm>
          <a:solidFill>
            <a:schemeClr val="accent3">
              <a:lumMod val="20000"/>
              <a:lumOff val="80000"/>
            </a:schemeClr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Neonatal Screening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610600" cy="4724400"/>
          </a:xfrm>
          <a:ln>
            <a:noFill/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algn="l" rtl="0">
              <a:lnSpc>
                <a:spcPct val="80000"/>
              </a:lnSpc>
            </a:pP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Programs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screening all newborns for certain metabolic disorders</a:t>
            </a:r>
            <a:r>
              <a:rPr lang="ar-SA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performed with the following criteria: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600" dirty="0">
              <a:solidFill>
                <a:srgbClr val="000099"/>
              </a:solidFill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</a:rPr>
              <a:t>    </a:t>
            </a:r>
            <a:r>
              <a:rPr lang="en-US" sz="1600" dirty="0" smtClean="0">
                <a:solidFill>
                  <a:srgbClr val="000099"/>
                </a:solidFill>
              </a:rPr>
              <a:t> 1- The </a:t>
            </a:r>
            <a:r>
              <a:rPr lang="en-US" sz="1600" dirty="0">
                <a:solidFill>
                  <a:srgbClr val="000099"/>
                </a:solidFill>
              </a:rPr>
              <a:t>disease should not be clinically apparent at the time  </a:t>
            </a:r>
            <a:r>
              <a:rPr lang="en-US" sz="1600" dirty="0" smtClean="0">
                <a:solidFill>
                  <a:srgbClr val="000099"/>
                </a:solidFill>
              </a:rPr>
              <a:t>of </a:t>
            </a:r>
            <a:r>
              <a:rPr lang="en-US" sz="1600" dirty="0">
                <a:solidFill>
                  <a:srgbClr val="000099"/>
                </a:solidFill>
              </a:rPr>
              <a:t>screening </a:t>
            </a:r>
            <a:endParaRPr lang="ar-SA" sz="1600" dirty="0">
              <a:solidFill>
                <a:srgbClr val="000099"/>
              </a:solidFill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ar-SA" sz="1600" dirty="0">
                <a:solidFill>
                  <a:srgbClr val="000099"/>
                </a:solidFill>
              </a:rPr>
              <a:t>   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2- The </a:t>
            </a:r>
            <a:r>
              <a:rPr lang="en-US" sz="1600" dirty="0">
                <a:solidFill>
                  <a:srgbClr val="000099"/>
                </a:solidFill>
              </a:rPr>
              <a:t>disease should have a relatively high incidence in the </a:t>
            </a:r>
            <a:r>
              <a:rPr lang="en-US" sz="1600" dirty="0" smtClean="0">
                <a:solidFill>
                  <a:srgbClr val="000099"/>
                </a:solidFill>
              </a:rPr>
              <a:t>population </a:t>
            </a:r>
            <a:r>
              <a:rPr lang="en-US" sz="1600" dirty="0">
                <a:solidFill>
                  <a:srgbClr val="000099"/>
                </a:solidFill>
              </a:rPr>
              <a:t>screened.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</a:rPr>
              <a:t>     </a:t>
            </a:r>
            <a:r>
              <a:rPr lang="en-US" sz="1600" dirty="0" smtClean="0">
                <a:solidFill>
                  <a:srgbClr val="000099"/>
                </a:solidFill>
              </a:rPr>
              <a:t>3- The </a:t>
            </a:r>
            <a:r>
              <a:rPr lang="en-US" sz="1600" dirty="0">
                <a:solidFill>
                  <a:srgbClr val="000099"/>
                </a:solidFill>
              </a:rPr>
              <a:t>disease should be treatable &amp; so results of screening </a:t>
            </a:r>
            <a:r>
              <a:rPr lang="en-US" sz="1600" dirty="0" smtClean="0">
                <a:solidFill>
                  <a:srgbClr val="000099"/>
                </a:solidFill>
              </a:rPr>
              <a:t>test </a:t>
            </a:r>
            <a:r>
              <a:rPr lang="en-US" sz="1600" dirty="0">
                <a:solidFill>
                  <a:srgbClr val="000099"/>
                </a:solidFill>
              </a:rPr>
              <a:t>must be obtained before </a:t>
            </a:r>
            <a:r>
              <a:rPr lang="en-US" sz="1600" dirty="0" smtClean="0">
                <a:solidFill>
                  <a:srgbClr val="000099"/>
                </a:solidFill>
              </a:rPr>
              <a:t> 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</a:rPr>
              <a:t>  </a:t>
            </a:r>
            <a:r>
              <a:rPr lang="en-US" sz="1600" dirty="0" smtClean="0">
                <a:solidFill>
                  <a:srgbClr val="000099"/>
                </a:solidFill>
              </a:rPr>
              <a:t>        irreversible </a:t>
            </a:r>
            <a:r>
              <a:rPr lang="en-US" sz="1600" dirty="0">
                <a:solidFill>
                  <a:srgbClr val="000099"/>
                </a:solidFill>
              </a:rPr>
              <a:t>damage is likely </a:t>
            </a:r>
            <a:r>
              <a:rPr lang="en-US" sz="1600" dirty="0" smtClean="0">
                <a:solidFill>
                  <a:srgbClr val="000099"/>
                </a:solidFill>
              </a:rPr>
              <a:t>to </a:t>
            </a:r>
            <a:r>
              <a:rPr lang="en-US" sz="1600" dirty="0">
                <a:solidFill>
                  <a:srgbClr val="000099"/>
                </a:solidFill>
              </a:rPr>
              <a:t>have occurred.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 smtClean="0">
                <a:solidFill>
                  <a:srgbClr val="000099"/>
                </a:solidFill>
              </a:rPr>
              <a:t>     4- Screening test should be simple &amp; reliable.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600" dirty="0">
              <a:solidFill>
                <a:srgbClr val="000099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  <a:r>
              <a:rPr lang="ar-SA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screening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programs</a:t>
            </a: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</a:rPr>
              <a:t>      </a:t>
            </a:r>
            <a:r>
              <a:rPr lang="en-US" sz="1600" dirty="0" smtClean="0">
                <a:solidFill>
                  <a:srgbClr val="000099"/>
                </a:solidFill>
              </a:rPr>
              <a:t>   Phenylketonuria 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        Galactossemia 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        Congenital hypothyroidism</a:t>
            </a:r>
          </a:p>
          <a:p>
            <a:pPr>
              <a:lnSpc>
                <a:spcPct val="80000"/>
              </a:lnSpc>
              <a:buNone/>
            </a:pP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         Cystic fibrosis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600" dirty="0">
              <a:solidFill>
                <a:srgbClr val="000099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1600" dirty="0">
                <a:solidFill>
                  <a:srgbClr val="000099"/>
                </a:solidFill>
              </a:rPr>
              <a:t>A positive result of a screening test should be confirmed by quantitative analysis or identifying the enzyme defect..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600" dirty="0">
              <a:solidFill>
                <a:srgbClr val="000099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1600" dirty="0">
                <a:solidFill>
                  <a:srgbClr val="000099"/>
                </a:solidFill>
              </a:rPr>
              <a:t>In a second positive test, the individual might be required to be reassessed after a period of time in some cases.</a:t>
            </a:r>
          </a:p>
        </p:txBody>
      </p:sp>
    </p:spTree>
    <p:extLst>
      <p:ext uri="{BB962C8B-B14F-4D97-AF65-F5344CB8AC3E}">
        <p14:creationId xmlns:p14="http://schemas.microsoft.com/office/powerpoint/2010/main" val="115506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534400" cy="4495800"/>
          </a:xfrm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800" b="1" dirty="0">
              <a:latin typeface="Vrinda" pitchFamily="2" charset="0"/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Phenylketonuria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is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the commonest cause of inborn errors of amino acid metabolism</a:t>
            </a:r>
          </a:p>
          <a:p>
            <a:pPr algn="l" rtl="0">
              <a:lnSpc>
                <a:spcPct val="80000"/>
              </a:lnSpc>
            </a:pP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is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the commonest inherited cause of mental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retardation</a:t>
            </a:r>
            <a:endParaRPr lang="en-US" sz="800" dirty="0" smtClean="0">
              <a:solidFill>
                <a:srgbClr val="000099"/>
              </a:solidFill>
              <a:latin typeface="Arial" charset="0"/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ar-SA" sz="800" dirty="0">
              <a:solidFill>
                <a:srgbClr val="000099"/>
              </a:solidFill>
              <a:latin typeface="Arial" charset="0"/>
            </a:endParaRPr>
          </a:p>
          <a:p>
            <a:pPr algn="l" rtl="0">
              <a:lnSpc>
                <a:spcPct val="80000"/>
              </a:lnSpc>
            </a:pP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It </a:t>
            </a: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is </a:t>
            </a:r>
            <a:r>
              <a:rPr lang="en-US" sz="1800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mainly</a:t>
            </a: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caused by deficiency of phenylalanine hydroxylase of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liver </a:t>
            </a: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(which converts phenylalanine to tyrosine).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2000" b="1" dirty="0">
              <a:latin typeface="Arial" charset="0"/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400" b="1" dirty="0">
              <a:latin typeface="Arial" charset="0"/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400" b="1" dirty="0">
              <a:latin typeface="Arial" charset="0"/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400" b="1" dirty="0">
              <a:latin typeface="Arial" charset="0"/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>
                <a:latin typeface="Arial" charset="0"/>
              </a:rPr>
              <a:t> 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dirty="0">
                <a:latin typeface="Arial" charset="0"/>
              </a:rPr>
              <a:t> </a:t>
            </a:r>
            <a:r>
              <a:rPr lang="en-US" sz="1400" b="1" dirty="0">
                <a:latin typeface="Vrinda" pitchFamily="2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1" y="690366"/>
            <a:ext cx="8305799" cy="12988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en-US" b="1" dirty="0" smtClean="0">
              <a:solidFill>
                <a:schemeClr val="hlink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Inborn Errors of Amino Acid Metabolism</a:t>
            </a: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Phenylketonuria (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PKU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endParaRPr lang="en-US" sz="800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5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80654"/>
            <a:ext cx="9144000" cy="5777345"/>
          </a:xfrm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rtl="0"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Causes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Phenylketonuria (PKU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  <a:p>
            <a:pPr algn="ctr" rtl="0">
              <a:buFont typeface="Wingdings" pitchFamily="2" charset="2"/>
              <a:buNone/>
            </a:pPr>
            <a:endParaRPr 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000099"/>
                </a:solidFill>
              </a:rPr>
              <a:t>         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Deficiency of phenylalanine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hydroxylase 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None/>
            </a:pPr>
            <a:endParaRPr lang="en-US" sz="900" b="1" dirty="0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0099"/>
                </a:solidFill>
              </a:rPr>
              <a:t>                                            </a:t>
            </a:r>
            <a:endParaRPr lang="en-US" sz="1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shsaleh\Documents\MAAREFA 2012-2013\lippincot photos\c20\20_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667000"/>
            <a:ext cx="4876800" cy="345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57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Causes of Phenylketonuria (PKU) </a:t>
            </a:r>
            <a:r>
              <a:rPr lang="en-US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cont.</a:t>
            </a:r>
            <a:br>
              <a:rPr lang="en-US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Deficiency in enzymes that synthesize or reduce the coenzyme dihydrobiobterin </a:t>
            </a:r>
          </a:p>
          <a:p>
            <a:pPr>
              <a:buNone/>
            </a:pP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DHBP synthetase &amp; DHBP reductase)</a:t>
            </a:r>
          </a:p>
        </p:txBody>
      </p:sp>
      <p:pic>
        <p:nvPicPr>
          <p:cNvPr id="4098" name="Picture 2" descr="C:\Users\shsaleh\Documents\MAAREFA 2012-2013\lippincot photos\c20\20_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57896"/>
            <a:ext cx="8077200" cy="413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5780314"/>
            <a:ext cx="8077199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this case, simply restricting dietary phenylalanine will not reverse CNS defects due to deficiency of neurotransmitters</a:t>
            </a:r>
            <a:endParaRPr lang="en-US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14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7525"/>
          </a:xfrm>
          <a:ln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algn="ctr" rtl="0">
              <a:buFont typeface="Wingdings" pitchFamily="2" charset="2"/>
              <a:buNone/>
            </a:pPr>
            <a:endParaRPr lang="en-US" b="1" u="sng" dirty="0">
              <a:solidFill>
                <a:schemeClr val="hlink"/>
              </a:solidFill>
              <a:latin typeface="Arial" charset="0"/>
            </a:endParaRPr>
          </a:p>
          <a:p>
            <a:pPr algn="ctr" rtl="0">
              <a:buFont typeface="Wingdings" pitchFamily="2" charset="2"/>
              <a:buNone/>
            </a:pPr>
            <a:r>
              <a:rPr lang="en-U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Metabolic &amp; </a:t>
            </a:r>
            <a:r>
              <a:rPr 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clinical effects </a:t>
            </a:r>
            <a:r>
              <a:rPr lang="en-U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of </a:t>
            </a:r>
            <a:r>
              <a:rPr 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phenylketonuria</a:t>
            </a:r>
          </a:p>
          <a:p>
            <a:pPr algn="ctr" rtl="0">
              <a:buFont typeface="Wingdings" pitchFamily="2" charset="2"/>
              <a:buNone/>
            </a:pPr>
            <a:endParaRPr lang="en-US" sz="1200" dirty="0" smtClean="0">
              <a:solidFill>
                <a:srgbClr val="000099"/>
              </a:solidFill>
              <a:latin typeface="Arial" charset="0"/>
            </a:endParaRPr>
          </a:p>
          <a:p>
            <a:pPr algn="ctr" rtl="0">
              <a:buFont typeface="Wingdings" pitchFamily="2" charset="2"/>
              <a:buNone/>
            </a:pPr>
            <a:endParaRPr lang="en-US" sz="1200" dirty="0">
              <a:solidFill>
                <a:srgbClr val="000099"/>
              </a:solidFill>
              <a:latin typeface="Arial" charset="0"/>
            </a:endParaRPr>
          </a:p>
          <a:p>
            <a:pPr algn="ctr" rtl="0">
              <a:buFont typeface="Wingdings" pitchFamily="2" charset="2"/>
              <a:buNone/>
            </a:pPr>
            <a:endParaRPr lang="en-US" sz="1200" dirty="0">
              <a:solidFill>
                <a:srgbClr val="000099"/>
              </a:solidFill>
              <a:latin typeface="Arial" charset="0"/>
            </a:endParaRPr>
          </a:p>
          <a:p>
            <a:pPr algn="l" rtl="0"/>
            <a:r>
              <a:rPr lang="en-US" sz="2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Elevated blood phenylalanine </a:t>
            </a:r>
            <a:r>
              <a:rPr lang="en-US" sz="2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&amp; its metabolites </a:t>
            </a:r>
            <a:endParaRPr lang="en-US" sz="2200" dirty="0">
              <a:solidFill>
                <a:srgbClr val="000099"/>
              </a:solidFill>
              <a:latin typeface="Arial" charset="0"/>
            </a:endParaRPr>
          </a:p>
          <a:p>
            <a:pPr marL="0" indent="0" algn="l" rtl="0"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   Phenylalanine &amp; its metabolites phenylpyruvic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, phenylacetate &amp; </a:t>
            </a:r>
            <a:endParaRPr lang="en-US" sz="1800" dirty="0" smtClean="0">
              <a:solidFill>
                <a:srgbClr val="000099"/>
              </a:solidFill>
              <a:latin typeface="Arial" charset="0"/>
            </a:endParaRPr>
          </a:p>
          <a:p>
            <a:pPr marL="0" indent="0" algn="l" rtl="0"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   phenyllactate accumulates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resulting in their rise in </a:t>
            </a:r>
            <a:r>
              <a:rPr lang="en-US" sz="1800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blood </a:t>
            </a:r>
            <a:endParaRPr lang="en-US" sz="1800" u="sng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0" indent="0" algn="l" rtl="0"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  &amp;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excretion in </a:t>
            </a:r>
            <a:r>
              <a:rPr lang="en-US" sz="18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urine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(phenylketonuria).</a:t>
            </a:r>
            <a:endParaRPr lang="en-US" sz="1800" dirty="0">
              <a:solidFill>
                <a:srgbClr val="000099"/>
              </a:solidFill>
              <a:latin typeface="Arial" charset="0"/>
            </a:endParaRPr>
          </a:p>
          <a:p>
            <a:pPr algn="l" rtl="0">
              <a:buFont typeface="Wingdings" pitchFamily="2" charset="2"/>
              <a:buNone/>
            </a:pPr>
            <a:endParaRPr lang="en-US" sz="1000" dirty="0">
              <a:solidFill>
                <a:srgbClr val="000099"/>
              </a:solidFill>
              <a:latin typeface="Arial" charset="0"/>
            </a:endParaRPr>
          </a:p>
          <a:p>
            <a:pPr algn="l" rtl="0"/>
            <a:endParaRPr lang="en-US" sz="1100" dirty="0" smtClean="0">
              <a:solidFill>
                <a:srgbClr val="000099"/>
              </a:solidFill>
              <a:latin typeface="Arial" charset="0"/>
            </a:endParaRPr>
          </a:p>
          <a:p>
            <a:pPr algn="l" rtl="0"/>
            <a:r>
              <a:rPr lang="en-US" sz="2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CNS symptoms:</a:t>
            </a:r>
            <a:endParaRPr lang="en-US" sz="2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0" indent="0" algn="l" rtl="0">
              <a:buNone/>
            </a:pP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   Persistent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postnatal </a:t>
            </a: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hyperphenylalaninemia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causes irreversible brain </a:t>
            </a:r>
            <a:endParaRPr lang="en-US" sz="1800" dirty="0" smtClean="0">
              <a:solidFill>
                <a:srgbClr val="000099"/>
              </a:solidFill>
              <a:latin typeface="Arial" charset="0"/>
            </a:endParaRPr>
          </a:p>
          <a:p>
            <a:pPr marL="0" indent="0" algn="l" rtl="0"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  damage ending in mental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retardation (by age of one year) &amp; convulsions.</a:t>
            </a:r>
          </a:p>
          <a:p>
            <a:pPr algn="l" rtl="0">
              <a:buFont typeface="Wingdings" pitchFamily="2" charset="2"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 Most untreated patients show IQ below 50</a:t>
            </a:r>
          </a:p>
          <a:p>
            <a:pPr algn="l" rtl="0">
              <a:buFont typeface="Wingdings" pitchFamily="2" charset="2"/>
              <a:buNone/>
            </a:pPr>
            <a:endParaRPr lang="en-US" sz="1900" dirty="0">
              <a:solidFill>
                <a:srgbClr val="000099"/>
              </a:solidFill>
              <a:latin typeface="Arial" charset="0"/>
            </a:endParaRPr>
          </a:p>
          <a:p>
            <a:pPr algn="l" rtl="0"/>
            <a:r>
              <a:rPr lang="en-US" sz="2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Hypopigmentation:</a:t>
            </a:r>
          </a:p>
          <a:p>
            <a:pPr marL="0" indent="0" algn="l" rtl="0">
              <a:buNone/>
            </a:pP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Tyrosine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levels are reduced ending in deficiency of melanin formation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resulting in  </a:t>
            </a:r>
          </a:p>
          <a:p>
            <a:pPr marL="0" indent="0" algn="l" rtl="0"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  decreased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pigmentation (hypopigmentation) in hair &amp; eyes.</a:t>
            </a:r>
          </a:p>
          <a:p>
            <a:pPr algn="l" rtl="0">
              <a:buFont typeface="Wingdings" pitchFamily="2" charset="2"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 Also, the hydroxylation of tyrosine by tyrosinase (the first step in melanin </a:t>
            </a:r>
            <a:endParaRPr lang="en-US" sz="1800" dirty="0" smtClean="0">
              <a:solidFill>
                <a:srgbClr val="000099"/>
              </a:solidFill>
              <a:latin typeface="Arial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  pigment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formation) is competitively inhibited by high levels phenylalanine.</a:t>
            </a:r>
          </a:p>
          <a:p>
            <a:pPr algn="l" rtl="0">
              <a:buFont typeface="Wingdings" pitchFamily="2" charset="2"/>
              <a:buNone/>
            </a:pPr>
            <a:endParaRPr lang="en-US" sz="1800" b="1" dirty="0">
              <a:latin typeface="Arial" charset="0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0079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Diagnosis of Phenylketonuria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Neonatal diagnosis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8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Early diagnosis of PKU is important because the disease is treatable by dietary means.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Newborn with PKU frequently has normal blood levels of phenylalanine (PA) at birth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As the mother clears increased blood PA in her fetus through placenta. So, test performed at birth may show false –</a:t>
            </a:r>
            <a:r>
              <a:rPr lang="en-US" sz="16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ve</a:t>
            </a: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results.</a:t>
            </a:r>
          </a:p>
          <a:p>
            <a:pPr marL="0" indent="0">
              <a:buNone/>
            </a:pPr>
            <a:endParaRPr lang="en-US" sz="16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PA begins to be elevated when newborn takes milk (containing proteins) for at least 24 hours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Accordingly, feeding with milk for 48 hours is sufficient to raise the newborn blood PA  to levels that can be used for diagnosis.</a:t>
            </a:r>
          </a:p>
          <a:p>
            <a:pPr marL="0" indent="0">
              <a:buNone/>
            </a:pPr>
            <a:endParaRPr lang="en-US" sz="18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915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6248400" cy="788988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solidFill>
                  <a:schemeClr val="hlink"/>
                </a:solidFill>
                <a:latin typeface="Vrinda" pitchFamily="2" charset="0"/>
              </a:rPr>
              <a:t/>
            </a:r>
            <a:br>
              <a:rPr lang="en-US" sz="3600" b="1" u="sng">
                <a:solidFill>
                  <a:schemeClr val="hlink"/>
                </a:solidFill>
                <a:latin typeface="Vrinda" pitchFamily="2" charset="0"/>
              </a:rPr>
            </a:br>
            <a:r>
              <a:rPr lang="en-US" sz="3600" b="1" u="sng">
                <a:solidFill>
                  <a:schemeClr val="hlink"/>
                </a:solidFill>
                <a:latin typeface="Vrinda" pitchFamily="2" charset="0"/>
              </a:rPr>
              <a:t/>
            </a:r>
            <a:br>
              <a:rPr lang="en-US" sz="3600" b="1" u="sng">
                <a:solidFill>
                  <a:schemeClr val="hlink"/>
                </a:solidFill>
                <a:latin typeface="Vrinda" pitchFamily="2" charset="0"/>
              </a:rPr>
            </a:br>
            <a:r>
              <a:rPr lang="en-US" sz="3600" b="1" u="sng">
                <a:solidFill>
                  <a:schemeClr val="hlink"/>
                </a:solidFill>
              </a:rPr>
              <a:t/>
            </a:r>
            <a:br>
              <a:rPr lang="en-US" sz="3600" b="1" u="sng">
                <a:solidFill>
                  <a:schemeClr val="hlink"/>
                </a:solidFill>
              </a:rPr>
            </a:br>
            <a:r>
              <a:rPr lang="en-US" sz="3600" b="1" u="sng">
                <a:solidFill>
                  <a:schemeClr val="hlink"/>
                </a:solidFill>
              </a:rPr>
              <a:t/>
            </a:r>
            <a:br>
              <a:rPr lang="en-US" sz="3600" b="1" u="sng">
                <a:solidFill>
                  <a:schemeClr val="hlink"/>
                </a:solidFill>
              </a:rPr>
            </a:br>
            <a:endParaRPr lang="en-US" sz="3600" b="1" u="sng">
              <a:solidFill>
                <a:schemeClr val="hlink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8534400" cy="6096000"/>
          </a:xfrm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rtl="0">
              <a:lnSpc>
                <a:spcPct val="80000"/>
              </a:lnSpc>
              <a:buFont typeface="Wingdings" pitchFamily="2" charset="2"/>
              <a:buNone/>
            </a:pPr>
            <a:endParaRPr lang="en-US" sz="2400" b="1" u="sng" dirty="0">
              <a:solidFill>
                <a:schemeClr val="hlink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Diagnosis of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Phenylketonuria 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cont. </a:t>
            </a:r>
          </a:p>
          <a:p>
            <a:pPr algn="ctr">
              <a:lnSpc>
                <a:spcPct val="80000"/>
              </a:lnSpc>
              <a:buNone/>
            </a:pPr>
            <a:endParaRPr lang="en-US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rtl="0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Neonatal Screening Program for PKU</a:t>
            </a:r>
          </a:p>
          <a:p>
            <a:pPr algn="ctr" rtl="0">
              <a:lnSpc>
                <a:spcPct val="80000"/>
              </a:lnSpc>
              <a:buFont typeface="Wingdings" pitchFamily="2" charset="2"/>
              <a:buNone/>
            </a:pPr>
            <a:endParaRPr lang="en-US" sz="3000" b="1" dirty="0"/>
          </a:p>
          <a:p>
            <a:pPr algn="l" rtl="0">
              <a:lnSpc>
                <a:spcPct val="80000"/>
              </a:lnSpc>
            </a:pP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Must be made within one month of birth, if </a:t>
            </a: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mental retardation 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is to be prevented.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6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80000"/>
              </a:lnSpc>
            </a:pPr>
            <a:r>
              <a:rPr lang="en-US" sz="16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Screening </a:t>
            </a:r>
            <a:r>
              <a:rPr lang="en-US" sz="16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program </a:t>
            </a:r>
            <a:r>
              <a:rPr lang="en-US" sz="16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for neonate (</a:t>
            </a:r>
            <a:r>
              <a:rPr lang="en-US" sz="1600" b="1" u="sng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6 –14 days of life</a:t>
            </a:r>
            <a:r>
              <a:rPr lang="en-US" sz="16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) using </a:t>
            </a:r>
            <a:r>
              <a:rPr lang="en-US" sz="1600" b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Guthrie test</a:t>
            </a: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is performed: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6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- </a:t>
            </a: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disk of a filter paper containing blood from a heel    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 prick  is placed on plates impregnated with </a:t>
            </a: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 microorganism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600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Bacillus </a:t>
            </a:r>
            <a:r>
              <a:rPr lang="en-US" sz="1600" i="1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subtilis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which 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requires </a:t>
            </a: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phenylalanine 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for growth, the only source being the 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 blood spot.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- </a:t>
            </a:r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growth of the organism is a </a:t>
            </a:r>
            <a:r>
              <a:rPr lang="en-US" sz="1600" u="sng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positive test</a:t>
            </a: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6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80000"/>
              </a:lnSpc>
            </a:pPr>
            <a:r>
              <a:rPr lang="en-US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Test has to be confirmed by measuring </a:t>
            </a:r>
            <a:r>
              <a:rPr lang="en-US" sz="1600" b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blood </a:t>
            </a:r>
            <a:r>
              <a:rPr lang="en-US" sz="1600" b="1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phenylalanine</a:t>
            </a:r>
          </a:p>
          <a:p>
            <a:pPr algn="l" rtl="0">
              <a:lnSpc>
                <a:spcPct val="80000"/>
              </a:lnSpc>
            </a:pPr>
            <a:endParaRPr lang="en-US" sz="1800" b="1" u="sng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80000"/>
              </a:lnSpc>
            </a:pPr>
            <a:endParaRPr lang="en-US" sz="1800" b="1" u="sng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52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of Amino Acid Catabolism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sz="2000" b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1st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</a:t>
            </a: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emoval 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of the α-amino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groups</a:t>
            </a:r>
          </a:p>
          <a:p>
            <a:pPr marL="0" indent="0">
              <a:buNone/>
              <a:defRPr/>
            </a:pPr>
            <a:endParaRPr lang="en-US" sz="2000" b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</a:t>
            </a: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arbon 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skeletons of the α-</a:t>
            </a:r>
            <a:r>
              <a:rPr lang="en-US" sz="20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ketoacids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converted to common intermediates of energy </a:t>
            </a:r>
            <a:r>
              <a:rPr lang="en-US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producing and other metabolic </a:t>
            </a:r>
            <a:r>
              <a:rPr lang="en-US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pathways</a:t>
            </a:r>
          </a:p>
          <a:p>
            <a:pPr algn="ctr">
              <a:defRPr/>
            </a:pPr>
            <a:endParaRPr lang="en-US" sz="36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11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Treatment </a:t>
            </a:r>
            <a:r>
              <a:rPr lang="en-US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phenylketonuria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48577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Principles of treatment of PKU</a:t>
            </a:r>
          </a:p>
          <a:p>
            <a:pPr>
              <a:buNone/>
            </a:pP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Treatment  </a:t>
            </a:r>
            <a:r>
              <a:rPr lang="en-US" sz="18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must  begin during first  7-10 days of life to prevent mental retardation.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.  </a:t>
            </a:r>
          </a:p>
          <a:p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Treatment aims at </a:t>
            </a:r>
            <a:r>
              <a:rPr lang="en-US" sz="18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maintaining blood phenylalanine  levels close to normal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range. </a:t>
            </a:r>
          </a:p>
          <a:p>
            <a:pPr>
              <a:buNone/>
            </a:pPr>
            <a:endParaRPr lang="en-US" sz="18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Treatment should be continued for many years (at least till age of 8)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as high blood levels of 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 phenylalanine between 4 – 8 years leads to mental retardation.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n-US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However, life-long treatment  by diet restriction of phenylalanine is preferred </a:t>
            </a:r>
          </a:p>
          <a:p>
            <a:pPr>
              <a:buNone/>
            </a:pPr>
            <a:endParaRPr lang="en-US" sz="18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Avoiding low levels of phenylalanine in blood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as it is an essential amino acid and therefore is essential for physical &amp; mental growth.</a:t>
            </a:r>
          </a:p>
          <a:p>
            <a:endParaRPr lang="en-US" sz="18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Tyrosine is must be supplied in diet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as it cannot be synthesized from phenylalanine in cases of PKU</a:t>
            </a:r>
          </a:p>
          <a:p>
            <a:pPr>
              <a:buNone/>
            </a:pPr>
            <a:endParaRPr lang="en-US" sz="18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Protocol of treatment:</a:t>
            </a:r>
          </a:p>
          <a:p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By feeding </a:t>
            </a:r>
            <a:r>
              <a:rPr lang="en-US" sz="18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synthetic amino acid preparations low in phenylalanine </a:t>
            </a:r>
          </a:p>
          <a:p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Supplemented with some natural foods such as vegetables, fruits &amp; certain cereals </a:t>
            </a:r>
            <a:r>
              <a:rPr lang="en-US" sz="18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selected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for their low phenylalanine content &amp; rich in tyrosine.</a:t>
            </a:r>
            <a:endParaRPr lang="en-US" sz="18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Maternal PKU</a:t>
            </a:r>
            <a:endParaRPr lang="ar-EG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000099"/>
                </a:solidFill>
              </a:rPr>
              <a:t>Pregnant women with PKU &amp; are not on low PA diet, the offspring are affected with maternal PKU syndrome.</a:t>
            </a:r>
          </a:p>
          <a:p>
            <a:r>
              <a:rPr lang="en-US" sz="1800" dirty="0" smtClean="0">
                <a:solidFill>
                  <a:srgbClr val="000099"/>
                </a:solidFill>
              </a:rPr>
              <a:t>High blood PA levels in the mother cause microcephaly, mental retardation &amp; congenital heart abnormalities in the fetus</a:t>
            </a:r>
          </a:p>
          <a:p>
            <a:r>
              <a:rPr lang="en-US" sz="1800" dirty="0" smtClean="0">
                <a:solidFill>
                  <a:srgbClr val="000099"/>
                </a:solidFill>
              </a:rPr>
              <a:t>Accordingly, dietary control of PA must begin prior to pregnancy &amp; must be maintained throughout pregnancy.</a:t>
            </a:r>
            <a:endParaRPr lang="ar-EG" sz="18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500174"/>
            <a:ext cx="8534400" cy="5072098"/>
          </a:xfrm>
          <a:ln>
            <a:noFill/>
            <a:miter lim="800000"/>
            <a:headEnd/>
            <a:tailEnd/>
          </a:ln>
        </p:spPr>
        <p:txBody>
          <a:bodyPr>
            <a:normAutofit fontScale="85000" lnSpcReduction="20000"/>
          </a:bodyPr>
          <a:lstStyle/>
          <a:p>
            <a:pPr algn="ctr" rtl="0">
              <a:buFont typeface="Wingdings" pitchFamily="2" charset="2"/>
              <a:buNone/>
            </a:pPr>
            <a:endParaRPr lang="en-US" sz="2000" b="1" dirty="0"/>
          </a:p>
          <a:p>
            <a:pPr algn="ctr" rtl="0">
              <a:buFont typeface="Wingdings" pitchFamily="2" charset="2"/>
              <a:buNone/>
            </a:pPr>
            <a:endParaRPr lang="en-US" sz="1400" u="sng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Due to deficiency of the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branched chain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a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en-US" sz="18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ketoacid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dehydrogenase enzyme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which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decarboxylates the branched-chain </a:t>
            </a: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amino acids leucine, isoleucine &amp; valine.</a:t>
            </a:r>
          </a:p>
          <a:p>
            <a:pPr algn="l" rtl="0">
              <a:buFont typeface="Wingdings" pitchFamily="2" charset="2"/>
              <a:buNone/>
            </a:pPr>
            <a:endParaRPr lang="en-US" sz="18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Metabolic &amp; clinical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ffects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algn="l" rtl="0">
              <a:buNone/>
            </a:pP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1- Accumulation </a:t>
            </a: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of these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amino acids &amp; their metabolites (</a:t>
            </a:r>
            <a:r>
              <a:rPr lang="en-US" sz="1800" dirty="0" smtClean="0">
                <a:solidFill>
                  <a:srgbClr val="000099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18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ketoacids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) in </a:t>
            </a:r>
          </a:p>
          <a:p>
            <a:pPr marL="0" indent="0" algn="l" rtl="0">
              <a:buNone/>
            </a:pP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  blood lead to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toxic CNS effects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0" algn="l" rtl="0">
              <a:buNone/>
            </a:pP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2- </a:t>
            </a: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haracteristic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maple syrup odor </a:t>
            </a: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 urine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(due to the amino acid isoleucine</a:t>
            </a: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l" rtl="0">
              <a:buFont typeface="Wingdings" pitchFamily="2" charset="2"/>
              <a:buNone/>
            </a:pPr>
            <a:endParaRPr lang="en-US" sz="18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Diagnosis:</a:t>
            </a:r>
            <a:endParaRPr 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Elevated </a:t>
            </a: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branched-chain amino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acids &amp; their metabolites  </a:t>
            </a: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blood &amp; urine</a:t>
            </a:r>
          </a:p>
          <a:p>
            <a:pPr algn="l" rtl="0">
              <a:buFont typeface="Wingdings" pitchFamily="2" charset="2"/>
              <a:buNone/>
            </a:pP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Newborns suspected to have MSUD should be tested within 24 hours of birth to start treatment early (to avoid toxic effects)</a:t>
            </a:r>
          </a:p>
          <a:p>
            <a:pPr algn="l" rtl="0">
              <a:buFont typeface="Wingdings" pitchFamily="2" charset="2"/>
              <a:buNone/>
            </a:pPr>
            <a:endParaRPr lang="en-US" sz="18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Treatment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Synthetic formula that contains limited amounts of leucine, isoleucine &amp; valine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sufficient to provide amino acids necessary for normal growth &amp; development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without producing toxic effects.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</a:t>
            </a:r>
          </a:p>
          <a:p>
            <a:pPr algn="l" rtl="0">
              <a:buFont typeface="Wingdings" pitchFamily="2" charset="2"/>
              <a:buNone/>
            </a:pPr>
            <a:endParaRPr lang="en-US" sz="18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Wingdings" pitchFamily="2" charset="2"/>
              <a:buNone/>
            </a:pPr>
            <a:endParaRPr lang="en-US" sz="18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7158" y="285728"/>
            <a:ext cx="8305799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en-US" b="1" dirty="0" smtClean="0">
              <a:solidFill>
                <a:schemeClr val="hlink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Inborn Errors of Amino Acid Metabolism</a:t>
            </a: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2- Maple Syrup Urine Disease (MSUD)</a:t>
            </a: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endParaRPr lang="en-US" sz="800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76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71612"/>
            <a:ext cx="8763000" cy="4829188"/>
          </a:xfrm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rtl="0">
              <a:lnSpc>
                <a:spcPct val="80000"/>
              </a:lnSpc>
              <a:buNone/>
            </a:pPr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Disorders of tyrosine amino acid metabolism lead to the following consequences: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>
              <a:solidFill>
                <a:srgbClr val="000099"/>
              </a:solidFill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Deficiency of melanin pigments (Albinism)</a:t>
            </a:r>
          </a:p>
          <a:p>
            <a:pPr>
              <a:lnSpc>
                <a:spcPct val="80000"/>
              </a:lnSpc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    Tyrosine is the precursor of melanin (by tyrosinase enzyme) </a:t>
            </a:r>
          </a:p>
          <a:p>
            <a:pPr>
              <a:lnSpc>
                <a:spcPct val="80000"/>
              </a:lnSpc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    Deficiency of tyrosine leads to albinism.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    Albinism  refers to a group of conditions in which a defect in tyrosine metabolism </a:t>
            </a:r>
          </a:p>
          <a:p>
            <a:pPr>
              <a:lnSpc>
                <a:spcPct val="80000"/>
              </a:lnSpc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   (deficiency of tyrosinase) results in deficiency in the production of melanin resulting in the </a:t>
            </a:r>
          </a:p>
          <a:p>
            <a:pPr>
              <a:lnSpc>
                <a:spcPct val="80000"/>
              </a:lnSpc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    partial or full absence of pigment from the skin, hair &amp; eyes.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 </a:t>
            </a:r>
          </a:p>
          <a:p>
            <a:pPr algn="l" rtl="0">
              <a:lnSpc>
                <a:spcPct val="80000"/>
              </a:lnSpc>
              <a:buNone/>
            </a:pPr>
            <a:endParaRPr lang="en-US" sz="2000" b="1" dirty="0">
              <a:solidFill>
                <a:schemeClr val="hlink"/>
              </a:solidFill>
            </a:endParaRPr>
          </a:p>
          <a:p>
            <a:pPr algn="l" rtl="0">
              <a:lnSpc>
                <a:spcPct val="80000"/>
              </a:lnSpc>
              <a:buNone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 Deficiency of neurotransmitters:</a:t>
            </a:r>
          </a:p>
          <a:p>
            <a:pPr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     Tyrosine </a:t>
            </a:r>
            <a:r>
              <a:rPr lang="en-US" sz="1800" dirty="0">
                <a:solidFill>
                  <a:srgbClr val="000099"/>
                </a:solidFill>
              </a:rPr>
              <a:t>is the precursor of DOPA 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>
                <a:solidFill>
                  <a:srgbClr val="000099"/>
                </a:solidFill>
              </a:rPr>
              <a:t>     DOPA is converted to dopamine &amp; </a:t>
            </a:r>
            <a:r>
              <a:rPr lang="en-US" sz="1800" dirty="0" smtClean="0">
                <a:solidFill>
                  <a:srgbClr val="000099"/>
                </a:solidFill>
              </a:rPr>
              <a:t>catecholamine</a:t>
            </a:r>
            <a:r>
              <a:rPr lang="en-US" sz="1800" dirty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(neurotransmitters)</a:t>
            </a:r>
            <a:endParaRPr lang="en-US" sz="1800" dirty="0">
              <a:solidFill>
                <a:srgbClr val="000099"/>
              </a:solidFill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>
                <a:solidFill>
                  <a:srgbClr val="000099"/>
                </a:solidFill>
              </a:rPr>
              <a:t>     </a:t>
            </a:r>
            <a:r>
              <a:rPr lang="en-US" sz="1800" dirty="0" smtClean="0">
                <a:solidFill>
                  <a:srgbClr val="000099"/>
                </a:solidFill>
              </a:rPr>
              <a:t>Disturbance </a:t>
            </a:r>
            <a:r>
              <a:rPr lang="en-US" sz="1800" dirty="0">
                <a:solidFill>
                  <a:srgbClr val="000099"/>
                </a:solidFill>
              </a:rPr>
              <a:t>of these neurotransmitters </a:t>
            </a:r>
            <a:r>
              <a:rPr lang="en-US" sz="1800" dirty="0" smtClean="0">
                <a:solidFill>
                  <a:srgbClr val="000099"/>
                </a:solidFill>
              </a:rPr>
              <a:t>may cause </a:t>
            </a:r>
            <a:r>
              <a:rPr lang="en-US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Parkinson</a:t>
            </a:r>
            <a:r>
              <a:rPr lang="en-US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’</a:t>
            </a:r>
            <a:r>
              <a:rPr lang="en-US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disease</a:t>
            </a:r>
            <a:r>
              <a:rPr lang="en-US" sz="1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2000" b="1" dirty="0">
              <a:solidFill>
                <a:schemeClr val="tx2"/>
              </a:solidFill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800" b="1" dirty="0"/>
          </a:p>
        </p:txBody>
      </p:sp>
      <p:sp>
        <p:nvSpPr>
          <p:cNvPr id="3" name="Rectangle 2"/>
          <p:cNvSpPr/>
          <p:nvPr/>
        </p:nvSpPr>
        <p:spPr>
          <a:xfrm>
            <a:off x="357158" y="285728"/>
            <a:ext cx="8305799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en-US" b="1" dirty="0" smtClean="0">
              <a:solidFill>
                <a:schemeClr val="hlink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Inborn Errors of Amino Acid Metabolism</a:t>
            </a: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3- Disorders of tyrosine amino acid metabolism </a:t>
            </a: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endParaRPr lang="en-US" sz="800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8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2357430"/>
            <a:ext cx="8610600" cy="4000528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algn="l" rtl="0">
              <a:buFont typeface="Wingdings" pitchFamily="2" charset="2"/>
              <a:buNone/>
            </a:pPr>
            <a:endParaRPr lang="en-US" sz="2000" b="1" u="sng" dirty="0">
              <a:solidFill>
                <a:schemeClr val="hlink"/>
              </a:solidFill>
            </a:endParaRPr>
          </a:p>
          <a:p>
            <a:pPr algn="l" rtl="0"/>
            <a:r>
              <a:rPr lang="en-US" sz="1600" dirty="0">
                <a:solidFill>
                  <a:srgbClr val="000099"/>
                </a:solidFill>
              </a:rPr>
              <a:t>C</a:t>
            </a:r>
            <a:r>
              <a:rPr lang="en-US" sz="1600" dirty="0" smtClean="0">
                <a:solidFill>
                  <a:srgbClr val="000099"/>
                </a:solidFill>
              </a:rPr>
              <a:t>aused </a:t>
            </a:r>
            <a:r>
              <a:rPr lang="en-US" sz="1600" dirty="0">
                <a:solidFill>
                  <a:srgbClr val="000099"/>
                </a:solidFill>
              </a:rPr>
              <a:t>by </a:t>
            </a: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deficiency of </a:t>
            </a:r>
            <a:r>
              <a:rPr lang="en-US" sz="16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homgentisic</a:t>
            </a: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acid </a:t>
            </a:r>
            <a:r>
              <a:rPr lang="en-US" sz="16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oxidase</a:t>
            </a: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( enzyme in tyrosine metabolism) </a:t>
            </a:r>
          </a:p>
          <a:p>
            <a:r>
              <a:rPr lang="en-US" sz="16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Homgentisic</a:t>
            </a: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 </a:t>
            </a:r>
            <a:r>
              <a:rPr lang="en-US" sz="1600" dirty="0">
                <a:solidFill>
                  <a:srgbClr val="000099"/>
                </a:solidFill>
              </a:rPr>
              <a:t>(metabolite of </a:t>
            </a:r>
            <a:r>
              <a:rPr lang="en-US" sz="1600" dirty="0" smtClean="0">
                <a:solidFill>
                  <a:srgbClr val="000099"/>
                </a:solidFill>
              </a:rPr>
              <a:t>tyrosine </a:t>
            </a:r>
            <a:r>
              <a:rPr lang="en-US" sz="1600" dirty="0">
                <a:solidFill>
                  <a:srgbClr val="000099"/>
                </a:solidFill>
              </a:rPr>
              <a:t>metabolism</a:t>
            </a:r>
            <a:r>
              <a:rPr lang="en-US" sz="1600" dirty="0" smtClean="0">
                <a:solidFill>
                  <a:srgbClr val="000099"/>
                </a:solidFill>
              </a:rPr>
              <a:t>)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99"/>
                </a:solidFill>
              </a:rPr>
              <a:t>       </a:t>
            </a:r>
            <a:r>
              <a:rPr lang="en-US" sz="1600" dirty="0">
                <a:solidFill>
                  <a:srgbClr val="000099"/>
                </a:solidFill>
              </a:rPr>
              <a:t>cannot be further metabolized </a:t>
            </a:r>
            <a:r>
              <a:rPr lang="en-US" sz="1600" dirty="0" smtClean="0">
                <a:solidFill>
                  <a:srgbClr val="000099"/>
                </a:solidFill>
              </a:rPr>
              <a:t> &amp; thus accumulates resulting in: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99"/>
                </a:solidFill>
              </a:rPr>
              <a:t>      1-  </a:t>
            </a: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Excretion of homogentisic acid in urine in excessive amounts 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99"/>
                </a:solidFill>
              </a:rPr>
              <a:t>          (homogentisic  aciduria) which is oxidized to dark pigments 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99"/>
                </a:solidFill>
              </a:rPr>
              <a:t>           on standing.</a:t>
            </a:r>
          </a:p>
          <a:p>
            <a:pPr algn="l" rtl="0">
              <a:buNone/>
            </a:pP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dirty="0" smtClean="0">
                <a:solidFill>
                  <a:srgbClr val="000099"/>
                </a:solidFill>
              </a:rPr>
              <a:t>     2- </a:t>
            </a: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Homogentisic </a:t>
            </a:r>
            <a:r>
              <a:rPr lang="en-US" sz="1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 is deposited in connective </a:t>
            </a: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tissue </a:t>
            </a:r>
            <a:r>
              <a:rPr lang="en-US" sz="1600" dirty="0" smtClean="0">
                <a:solidFill>
                  <a:srgbClr val="000099"/>
                </a:solidFill>
              </a:rPr>
              <a:t>ending in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99"/>
                </a:solidFill>
              </a:rPr>
              <a:t>          degenerative </a:t>
            </a:r>
            <a:r>
              <a:rPr lang="en-US" sz="1600" dirty="0">
                <a:solidFill>
                  <a:srgbClr val="000099"/>
                </a:solidFill>
              </a:rPr>
              <a:t>changes </a:t>
            </a:r>
            <a:r>
              <a:rPr lang="en-US" sz="1600" dirty="0" smtClean="0">
                <a:solidFill>
                  <a:srgbClr val="000099"/>
                </a:solidFill>
              </a:rPr>
              <a:t>in large  joints  (arthritis).</a:t>
            </a:r>
            <a:endParaRPr lang="en-US" sz="1600" dirty="0">
              <a:solidFill>
                <a:srgbClr val="000099"/>
              </a:solidFill>
            </a:endParaRPr>
          </a:p>
          <a:p>
            <a:pPr algn="l" rtl="0">
              <a:buFont typeface="Wingdings" pitchFamily="2" charset="2"/>
              <a:buNone/>
            </a:pPr>
            <a:endParaRPr lang="en-US" sz="1800" dirty="0">
              <a:solidFill>
                <a:srgbClr val="000099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7158" y="285728"/>
            <a:ext cx="8305799" cy="16927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en-US" b="1" dirty="0" smtClean="0">
              <a:solidFill>
                <a:schemeClr val="hlink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Inborn Errors of Amino Acid Metabolism</a:t>
            </a: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4- Disorders of tyrosine amino acid metabolism 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Alkaptonuria</a:t>
            </a:r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endParaRPr lang="en-US" sz="800" b="1" dirty="0">
              <a:solidFill>
                <a:schemeClr val="hlin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000240"/>
            <a:ext cx="3214678" cy="4481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3546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14488"/>
            <a:ext cx="8686800" cy="4914912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 algn="ctr" rtl="0">
              <a:lnSpc>
                <a:spcPct val="90000"/>
              </a:lnSpc>
              <a:buFont typeface="Wingdings" pitchFamily="2" charset="2"/>
              <a:buNone/>
            </a:pPr>
            <a:endParaRPr lang="en-US" sz="2000" b="1" u="sng" dirty="0">
              <a:solidFill>
                <a:schemeClr val="hlink"/>
              </a:solidFill>
            </a:endParaRPr>
          </a:p>
          <a:p>
            <a:pPr algn="l" rtl="0">
              <a:lnSpc>
                <a:spcPct val="90000"/>
              </a:lnSpc>
            </a:pPr>
            <a:r>
              <a:rPr lang="en-US" sz="1800" dirty="0">
                <a:solidFill>
                  <a:srgbClr val="000099"/>
                </a:solidFill>
              </a:rPr>
              <a:t>Deficiency of </a:t>
            </a:r>
            <a:r>
              <a:rPr lang="en-US" sz="1800" dirty="0" smtClean="0">
                <a:solidFill>
                  <a:srgbClr val="000099"/>
                </a:solidFill>
              </a:rPr>
              <a:t>the enzyme </a:t>
            </a:r>
            <a:r>
              <a:rPr lang="en-US" sz="1800" dirty="0" err="1" smtClean="0">
                <a:solidFill>
                  <a:srgbClr val="000099"/>
                </a:solidFill>
              </a:rPr>
              <a:t>cytathionine</a:t>
            </a:r>
            <a:r>
              <a:rPr lang="en-US" sz="1800" dirty="0" smtClean="0">
                <a:solidFill>
                  <a:srgbClr val="000099"/>
                </a:solidFill>
              </a:rPr>
              <a:t> </a:t>
            </a:r>
            <a:r>
              <a:rPr lang="en-US" sz="1800" dirty="0" err="1" smtClean="0">
                <a:solidFill>
                  <a:srgbClr val="000099"/>
                </a:solidFill>
              </a:rPr>
              <a:t>synthetase</a:t>
            </a:r>
            <a:r>
              <a:rPr lang="en-US" sz="1800" dirty="0" smtClean="0">
                <a:solidFill>
                  <a:srgbClr val="000099"/>
                </a:solidFill>
              </a:rPr>
              <a:t> (for methionine amino acid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       metabolism)</a:t>
            </a:r>
            <a:r>
              <a:rPr lang="en-US" sz="1800" dirty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resulting in inability </a:t>
            </a:r>
            <a:r>
              <a:rPr lang="en-US" sz="1800" dirty="0">
                <a:solidFill>
                  <a:srgbClr val="000099"/>
                </a:solidFill>
              </a:rPr>
              <a:t>to metabolize amino acid </a:t>
            </a:r>
            <a:r>
              <a:rPr lang="en-US" sz="1800" dirty="0" smtClean="0">
                <a:solidFill>
                  <a:srgbClr val="000099"/>
                </a:solidFill>
              </a:rPr>
              <a:t>methionine &amp; homocysteine</a:t>
            </a:r>
            <a:endParaRPr lang="en-US" sz="1800" dirty="0">
              <a:solidFill>
                <a:srgbClr val="000099"/>
              </a:solidFill>
            </a:endParaRPr>
          </a:p>
          <a:p>
            <a:pPr algn="l" rtl="0">
              <a:lnSpc>
                <a:spcPct val="90000"/>
              </a:lnSpc>
            </a:pP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Elevated methionine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homocysteine may cause: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0099"/>
                </a:solidFill>
              </a:rPr>
              <a:t>         -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CNS manifestations</a:t>
            </a:r>
            <a:r>
              <a:rPr lang="en-US" sz="1800" dirty="0" smtClean="0">
                <a:solidFill>
                  <a:srgbClr val="000099"/>
                </a:solidFill>
              </a:rPr>
              <a:t>:  mental </a:t>
            </a:r>
            <a:r>
              <a:rPr lang="en-US" sz="1800" dirty="0">
                <a:solidFill>
                  <a:srgbClr val="000099"/>
                </a:solidFill>
              </a:rPr>
              <a:t>retardation, </a:t>
            </a:r>
            <a:r>
              <a:rPr lang="en-US" sz="1800" dirty="0" smtClean="0">
                <a:solidFill>
                  <a:srgbClr val="000099"/>
                </a:solidFill>
              </a:rPr>
              <a:t>seizures, etc</a:t>
            </a:r>
            <a:endParaRPr lang="en-US" sz="1800" dirty="0">
              <a:solidFill>
                <a:srgbClr val="000099"/>
              </a:solidFill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>
                <a:solidFill>
                  <a:srgbClr val="000099"/>
                </a:solidFill>
              </a:rPr>
              <a:t>   </a:t>
            </a:r>
            <a:r>
              <a:rPr lang="en-US" sz="1800" dirty="0" smtClean="0">
                <a:solidFill>
                  <a:srgbClr val="000099"/>
                </a:solidFill>
              </a:rPr>
              <a:t>      -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Vascular</a:t>
            </a:r>
            <a:r>
              <a:rPr lang="en-US" sz="1800" dirty="0" smtClean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thrombosis</a:t>
            </a:r>
            <a:r>
              <a:rPr lang="en-US" sz="1800" dirty="0" smtClean="0">
                <a:solidFill>
                  <a:srgbClr val="000099"/>
                </a:solidFill>
              </a:rPr>
              <a:t> (complicated </a:t>
            </a:r>
            <a:r>
              <a:rPr lang="en-US" sz="1800" dirty="0">
                <a:solidFill>
                  <a:srgbClr val="000099"/>
                </a:solidFill>
              </a:rPr>
              <a:t>by </a:t>
            </a:r>
            <a:r>
              <a:rPr lang="en-US" sz="1800" dirty="0" smtClean="0">
                <a:solidFill>
                  <a:srgbClr val="000099"/>
                </a:solidFill>
              </a:rPr>
              <a:t>CHD &amp; strokes)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ar-SA" sz="1800" dirty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Treated by diet deficient in methionine &amp; giving large dose of vitamin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1800" baseline="-25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1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,B</a:t>
            </a:r>
            <a:r>
              <a:rPr lang="en-US" sz="1800" baseline="-25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en-US" sz="1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 </a:t>
            </a:r>
            <a:r>
              <a:rPr lang="en-US" sz="18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folate</a:t>
            </a:r>
            <a:endParaRPr lang="en-US" sz="18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ar-SA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357158" y="285728"/>
            <a:ext cx="8305799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en-US" b="1" dirty="0" smtClean="0">
              <a:solidFill>
                <a:schemeClr val="hlink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Inborn Errors of Amino Acid Metabolism</a:t>
            </a: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5-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Homocystinuria</a:t>
            </a:r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endParaRPr lang="en-US" sz="800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17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650" y="553187"/>
            <a:ext cx="7561263" cy="1252651"/>
          </a:xfrm>
          <a:prstGeom prst="rect">
            <a:avLst/>
          </a:prstGeom>
          <a:solidFill>
            <a:srgbClr val="D7F4F5"/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rt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1st </a:t>
            </a:r>
            <a:r>
              <a:rPr lang="en-US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phase of catabolism of amino acids:</a:t>
            </a:r>
          </a:p>
          <a:p>
            <a:pPr algn="ctr" rt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</a:t>
            </a:r>
            <a:r>
              <a:rPr 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haroni" pitchFamily="2" charset="-79"/>
              </a:rPr>
              <a:t>emoval of the α-amino groups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/>
          </a:p>
        </p:txBody>
      </p:sp>
      <p:sp>
        <p:nvSpPr>
          <p:cNvPr id="5" name="Down Arrow 4"/>
          <p:cNvSpPr/>
          <p:nvPr/>
        </p:nvSpPr>
        <p:spPr>
          <a:xfrm>
            <a:off x="4724400" y="1844675"/>
            <a:ext cx="2819400" cy="1431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Arial Black" pitchFamily="34" charset="0"/>
              </a:rPr>
              <a:t>With production of </a:t>
            </a:r>
          </a:p>
        </p:txBody>
      </p:sp>
      <p:sp>
        <p:nvSpPr>
          <p:cNvPr id="8" name="Flowchart: Alternate Process 7"/>
          <p:cNvSpPr/>
          <p:nvPr/>
        </p:nvSpPr>
        <p:spPr>
          <a:xfrm>
            <a:off x="4876800" y="3124200"/>
            <a:ext cx="2667000" cy="1447800"/>
          </a:xfrm>
          <a:prstGeom prst="flowChartAlternateProcess">
            <a:avLst/>
          </a:prstGeom>
          <a:solidFill>
            <a:srgbClr val="D7F4F5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Free Ammonia</a:t>
            </a:r>
          </a:p>
        </p:txBody>
      </p:sp>
      <p:sp>
        <p:nvSpPr>
          <p:cNvPr id="9" name="Down Arrow 8"/>
          <p:cNvSpPr/>
          <p:nvPr/>
        </p:nvSpPr>
        <p:spPr>
          <a:xfrm>
            <a:off x="4953000" y="4572000"/>
            <a:ext cx="2590800" cy="1371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Arial Black" pitchFamily="34" charset="0"/>
              </a:rPr>
              <a:t>In Liver</a:t>
            </a:r>
          </a:p>
        </p:txBody>
      </p:sp>
      <p:sp>
        <p:nvSpPr>
          <p:cNvPr id="10" name="Round Same Side Corner Rectangle 9"/>
          <p:cNvSpPr/>
          <p:nvPr/>
        </p:nvSpPr>
        <p:spPr>
          <a:xfrm>
            <a:off x="304800" y="5334000"/>
            <a:ext cx="3959225" cy="914400"/>
          </a:xfrm>
          <a:prstGeom prst="round2Same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Small amount excreted in urine</a:t>
            </a:r>
          </a:p>
        </p:txBody>
      </p:sp>
      <p:sp>
        <p:nvSpPr>
          <p:cNvPr id="11" name="Down Arrow 10"/>
          <p:cNvSpPr/>
          <p:nvPr/>
        </p:nvSpPr>
        <p:spPr>
          <a:xfrm rot="3538483">
            <a:off x="3998119" y="4101307"/>
            <a:ext cx="533400" cy="163036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3300"/>
              </a:solidFill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>
            <a:off x="4800600" y="5867400"/>
            <a:ext cx="2743200" cy="801688"/>
          </a:xfrm>
          <a:prstGeom prst="round2SameRect">
            <a:avLst/>
          </a:prstGeom>
          <a:solidFill>
            <a:srgbClr val="D7F4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Urea</a:t>
            </a:r>
            <a:endParaRPr lang="en-US" sz="32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24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8925" y="228600"/>
            <a:ext cx="8610600" cy="2911566"/>
          </a:xfrm>
          <a:prstGeom prst="rect">
            <a:avLst/>
          </a:prstGeom>
          <a:solidFill>
            <a:srgbClr val="D7F4F5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rtl="0">
              <a:spcBef>
                <a:spcPct val="20000"/>
              </a:spcBef>
              <a:defRPr/>
            </a:pPr>
            <a:endParaRPr lang="en-US" sz="3200" b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rtl="0"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  <a:r>
              <a:rPr lang="en-US" sz="3200" b="1" baseline="30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nd</a:t>
            </a:r>
            <a:r>
              <a:rPr lang="en-US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phase of A. A. catabolism </a:t>
            </a:r>
          </a:p>
          <a:p>
            <a:pPr algn="ctr" rtl="0">
              <a:spcBef>
                <a:spcPct val="20000"/>
              </a:spcBef>
              <a:defRPr/>
            </a:pP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Breakdown of the resulting carbon skeletons of amino acids</a:t>
            </a:r>
          </a:p>
          <a:p>
            <a:pPr algn="ctr" rtl="0">
              <a:spcBef>
                <a:spcPct val="20000"/>
              </a:spcBef>
              <a:defRPr/>
            </a:pP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Giving 7 intermediates </a:t>
            </a:r>
          </a:p>
          <a:p>
            <a:pPr algn="ctr" rtl="0"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Oxalacetate,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</a:t>
            </a:r>
            <a:r>
              <a:rPr lang="en-US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ketoglutarate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Pyruvate, 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umarate, 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uccinyl CoA</a:t>
            </a:r>
          </a:p>
          <a:p>
            <a:pPr algn="ctr" rtl="0"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Acetyl CoA &amp; Acetoacetyl CoA</a:t>
            </a:r>
            <a:endParaRPr lang="en-US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rtl="0">
              <a:spcBef>
                <a:spcPct val="20000"/>
              </a:spcBef>
              <a:defRPr/>
            </a:pPr>
            <a:endParaRPr lang="en-US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28600" y="4495800"/>
            <a:ext cx="8724900" cy="2133600"/>
          </a:xfrm>
          <a:solidFill>
            <a:srgbClr val="D7F4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FF3300"/>
                </a:solidFill>
                <a:latin typeface="Aharoni" pitchFamily="2" charset="-79"/>
                <a:cs typeface="Aharoni" pitchFamily="2" charset="-79"/>
              </a:rPr>
              <a:t>ATP, CO2 &amp; H2O: by Citric acid cycle intermediates) </a:t>
            </a:r>
          </a:p>
          <a:p>
            <a:pPr algn="ctr">
              <a:defRPr/>
            </a:pPr>
            <a:r>
              <a:rPr lang="en-US" sz="2000" dirty="0" smtClean="0">
                <a:solidFill>
                  <a:srgbClr val="FF3300"/>
                </a:solidFill>
                <a:latin typeface="Aharoni" pitchFamily="2" charset="-79"/>
                <a:cs typeface="Aharoni" pitchFamily="2" charset="-79"/>
              </a:rPr>
              <a:t>Glucose: from Gluconeogenesis intermediates)</a:t>
            </a:r>
          </a:p>
          <a:p>
            <a:pPr algn="ctr">
              <a:defRPr/>
            </a:pPr>
            <a:r>
              <a:rPr lang="en-US" sz="2000" dirty="0" smtClean="0">
                <a:solidFill>
                  <a:srgbClr val="FF3300"/>
                </a:solidFill>
                <a:latin typeface="Aharoni" pitchFamily="2" charset="-79"/>
                <a:cs typeface="Aharoni" pitchFamily="2" charset="-79"/>
              </a:rPr>
              <a:t>Fatty Acids: from acetyl CoA &amp; Acetoacetyl CoA)</a:t>
            </a:r>
          </a:p>
          <a:p>
            <a:pPr algn="ctr">
              <a:defRPr/>
            </a:pPr>
            <a:r>
              <a:rPr lang="en-US" sz="2000" dirty="0" smtClean="0">
                <a:solidFill>
                  <a:srgbClr val="FF3300"/>
                </a:solidFill>
                <a:latin typeface="Aharoni" pitchFamily="2" charset="-79"/>
                <a:cs typeface="Aharoni" pitchFamily="2" charset="-79"/>
              </a:rPr>
              <a:t>Ketone Bodies : from acetyl CoA &amp; Acetoacetyl CoA)</a:t>
            </a:r>
            <a:endParaRPr lang="en-US" sz="2000" dirty="0">
              <a:solidFill>
                <a:srgbClr val="FF33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3348038" y="3169195"/>
            <a:ext cx="1871662" cy="1257300"/>
          </a:xfrm>
          <a:prstGeom prst="downArrow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2706" name="Picture 2" descr="C:\Users\shsaleh\Documents\MAAREFA 2012-2013\lippincot photos\c20\20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38336"/>
            <a:ext cx="6624736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2458" y="3140968"/>
            <a:ext cx="3770456" cy="1446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 Acids </a:t>
            </a:r>
          </a:p>
          <a:p>
            <a:pPr algn="l"/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Metabolism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636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Glucogenic &amp; Ketogenic Amino Acids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Glucogenic Amino Acids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 acids whose catabolism 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ields pyruvate or one of the 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intermediates </a:t>
            </a:r>
            <a:r>
              <a:rPr lang="en-US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 citric acid cycle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i.e. substrates of gluconeogenesis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therefore can give rise to GLUCOSE</a:t>
            </a:r>
          </a:p>
          <a:p>
            <a:pPr marL="0" indent="0">
              <a:buNone/>
            </a:pPr>
            <a:endParaRPr lang="en-US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Ketogenic Amino Acids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 Acids whose catabolism 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Yields acetyl CoA or </a:t>
            </a:r>
            <a:r>
              <a:rPr lang="en-US" sz="1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acetoactyl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CoA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i.e. finally give rise to ketone bodies</a:t>
            </a:r>
          </a:p>
          <a:p>
            <a:pPr marL="0" indent="0">
              <a:buNone/>
            </a:pPr>
            <a:endParaRPr lang="en-US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Leucine&amp; lysine are the only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exclusively ketogenic amino acids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therefore </a:t>
            </a:r>
            <a:r>
              <a:rPr lang="en-US" sz="1600" u="sng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cannot</a:t>
            </a:r>
            <a:r>
              <a:rPr lang="en-US" sz="1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give rise to gluco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</a:t>
            </a:r>
          </a:p>
        </p:txBody>
      </p:sp>
      <p:pic>
        <p:nvPicPr>
          <p:cNvPr id="1026" name="Picture 2" descr="C:\Users\shsaleh\Documents\MAAREFA 2012-2013\lippincot photos\c20\20_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600200"/>
            <a:ext cx="5313218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83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shsaleh\Documents\MAAREFA 2012-2013\lippincot photos\c20\20_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382000" cy="650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4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12865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en-US" b="1" dirty="0" smtClean="0">
              <a:solidFill>
                <a:schemeClr val="hlink"/>
              </a:solidFill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Inborn Errors of Amino Acid Metabolism</a:t>
            </a: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endParaRPr lang="en-US" sz="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80000"/>
              </a:lnSpc>
            </a:pPr>
            <a:endParaRPr lang="en-US" sz="800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296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914400"/>
            <a:ext cx="8382000" cy="762000"/>
          </a:xfrm>
          <a:solidFill>
            <a:schemeClr val="accent3">
              <a:lumMod val="20000"/>
              <a:lumOff val="80000"/>
            </a:schemeClr>
          </a:solidFill>
          <a:ln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rtl="0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Inborn Errors of Metabolism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752600"/>
            <a:ext cx="8305800" cy="41910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algn="justLow" rtl="0">
              <a:lnSpc>
                <a:spcPct val="80000"/>
              </a:lnSpc>
            </a:pPr>
            <a:r>
              <a:rPr lang="en-US" sz="2400" b="1" dirty="0"/>
              <a:t>    </a:t>
            </a:r>
          </a:p>
          <a:p>
            <a:pPr algn="justLow" rtl="0">
              <a:lnSpc>
                <a:spcPct val="80000"/>
              </a:lnSpc>
            </a:pPr>
            <a:r>
              <a:rPr lang="en-US" sz="2400" b="1" dirty="0"/>
              <a:t>    </a:t>
            </a:r>
            <a:r>
              <a:rPr lang="en-US" sz="2400" b="1" dirty="0">
                <a:solidFill>
                  <a:srgbClr val="000099"/>
                </a:solidFill>
              </a:rPr>
              <a:t>also called, </a:t>
            </a:r>
            <a:endParaRPr lang="en-US" sz="2400" b="1" dirty="0" smtClean="0">
              <a:solidFill>
                <a:srgbClr val="000099"/>
              </a:solidFill>
            </a:endParaRPr>
          </a:p>
          <a:p>
            <a:pPr algn="justLow" rtl="0">
              <a:lnSpc>
                <a:spcPct val="80000"/>
              </a:lnSpc>
            </a:pPr>
            <a:r>
              <a:rPr 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Inherited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metabolic diseases </a:t>
            </a:r>
          </a:p>
          <a:p>
            <a:pPr algn="justLow" rtl="0">
              <a:lnSpc>
                <a:spcPct val="80000"/>
              </a:lnSpc>
            </a:pPr>
            <a:r>
              <a:rPr lang="en-US" sz="2400" b="1" dirty="0">
                <a:solidFill>
                  <a:srgbClr val="000099"/>
                </a:solidFill>
              </a:rPr>
              <a:t>    or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Congenital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metabolic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diseases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Low" rtl="0">
              <a:lnSpc>
                <a:spcPct val="80000"/>
              </a:lnSpc>
            </a:pPr>
            <a:endParaRPr lang="en-US" sz="3200" b="1" i="1" dirty="0">
              <a:solidFill>
                <a:srgbClr val="000099"/>
              </a:solidFill>
            </a:endParaRPr>
          </a:p>
          <a:p>
            <a:pPr marL="285750" indent="-285750" algn="justLow" rtl="0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b="1" dirty="0">
                <a:solidFill>
                  <a:srgbClr val="000099"/>
                </a:solidFill>
              </a:rPr>
              <a:t>  They are a large group of genetic disorders, resulting </a:t>
            </a:r>
            <a:r>
              <a:rPr lang="en-US" sz="1800" b="1" dirty="0" smtClean="0">
                <a:solidFill>
                  <a:srgbClr val="000099"/>
                </a:solidFill>
              </a:rPr>
              <a:t>in </a:t>
            </a:r>
            <a:r>
              <a:rPr lang="en-US" sz="1800" b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metabolic</a:t>
            </a:r>
            <a:r>
              <a:rPr lang="en-US" sz="1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>
                <a:solidFill>
                  <a:srgbClr val="000099"/>
                </a:solidFill>
              </a:rPr>
              <a:t>defects due to  </a:t>
            </a:r>
            <a:endParaRPr lang="en-US" sz="1800" b="1" dirty="0" smtClean="0">
              <a:solidFill>
                <a:srgbClr val="000099"/>
              </a:solidFill>
            </a:endParaRPr>
          </a:p>
          <a:p>
            <a:pPr algn="justLow" rtl="0">
              <a:lnSpc>
                <a:spcPct val="80000"/>
              </a:lnSpc>
            </a:pPr>
            <a:r>
              <a:rPr lang="en-US" sz="1800" b="1" dirty="0">
                <a:solidFill>
                  <a:srgbClr val="000099"/>
                </a:solidFill>
              </a:rPr>
              <a:t> </a:t>
            </a:r>
            <a:r>
              <a:rPr lang="en-US" sz="1800" b="1" dirty="0" smtClean="0">
                <a:solidFill>
                  <a:srgbClr val="000099"/>
                </a:solidFill>
              </a:rPr>
              <a:t>      a genetically </a:t>
            </a:r>
            <a:r>
              <a:rPr lang="en-US" sz="1800" b="1" dirty="0">
                <a:solidFill>
                  <a:srgbClr val="000099"/>
                </a:solidFill>
              </a:rPr>
              <a:t>determined </a:t>
            </a:r>
            <a:r>
              <a:rPr lang="en-US" sz="1800" b="1" dirty="0" smtClean="0">
                <a:solidFill>
                  <a:srgbClr val="000099"/>
                </a:solidFill>
              </a:rPr>
              <a:t>specific</a:t>
            </a:r>
            <a:r>
              <a:rPr lang="en-US" sz="1800" dirty="0" smtClean="0">
                <a:solidFill>
                  <a:srgbClr val="000099"/>
                </a:solidFill>
              </a:rPr>
              <a:t> </a:t>
            </a:r>
            <a:r>
              <a:rPr lang="en-US" sz="1800" b="1" dirty="0">
                <a:solidFill>
                  <a:srgbClr val="000099"/>
                </a:solidFill>
              </a:rPr>
              <a:t>defects in a protein.</a:t>
            </a:r>
          </a:p>
          <a:p>
            <a:pPr algn="justLow" rtl="0">
              <a:lnSpc>
                <a:spcPct val="80000"/>
              </a:lnSpc>
            </a:pPr>
            <a:endParaRPr lang="en-US" sz="1800" b="1" dirty="0">
              <a:solidFill>
                <a:srgbClr val="000099"/>
              </a:solidFill>
            </a:endParaRPr>
          </a:p>
          <a:p>
            <a:pPr marL="285750" indent="-285750" algn="justLow" rtl="0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b="1" dirty="0">
                <a:solidFill>
                  <a:srgbClr val="000099"/>
                </a:solidFill>
              </a:rPr>
              <a:t>  Defects in proteins result from a </a:t>
            </a:r>
            <a:r>
              <a:rPr lang="en-US" sz="1800" b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gene mutation</a:t>
            </a:r>
            <a:r>
              <a:rPr lang="en-US" sz="1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800" b="1" dirty="0" smtClean="0">
                <a:solidFill>
                  <a:srgbClr val="000099"/>
                </a:solidFill>
              </a:rPr>
              <a:t>which </a:t>
            </a:r>
            <a:r>
              <a:rPr lang="en-US" sz="1800" b="1" dirty="0">
                <a:solidFill>
                  <a:srgbClr val="000099"/>
                </a:solidFill>
              </a:rPr>
              <a:t>leads to reduced or </a:t>
            </a:r>
          </a:p>
          <a:p>
            <a:pPr algn="justLow" rtl="0">
              <a:lnSpc>
                <a:spcPct val="80000"/>
              </a:lnSpc>
            </a:pPr>
            <a:r>
              <a:rPr lang="en-US" sz="1800" b="1" dirty="0" smtClean="0">
                <a:solidFill>
                  <a:srgbClr val="000099"/>
                </a:solidFill>
              </a:rPr>
              <a:t>       absent </a:t>
            </a:r>
            <a:r>
              <a:rPr lang="en-US" sz="1800" b="1" dirty="0">
                <a:solidFill>
                  <a:srgbClr val="000099"/>
                </a:solidFill>
              </a:rPr>
              <a:t>gene product </a:t>
            </a:r>
            <a:r>
              <a:rPr lang="en-US" sz="1800" b="1" dirty="0" smtClean="0">
                <a:solidFill>
                  <a:srgbClr val="000099"/>
                </a:solidFill>
              </a:rPr>
              <a:t>or production </a:t>
            </a:r>
            <a:r>
              <a:rPr lang="en-US" sz="1800" b="1" dirty="0">
                <a:solidFill>
                  <a:srgbClr val="000099"/>
                </a:solidFill>
              </a:rPr>
              <a:t>of a different protein with abnormal  </a:t>
            </a:r>
          </a:p>
          <a:p>
            <a:pPr algn="justLow" rtl="0">
              <a:lnSpc>
                <a:spcPct val="80000"/>
              </a:lnSpc>
            </a:pPr>
            <a:r>
              <a:rPr lang="en-US" sz="1800" b="1" dirty="0" smtClean="0">
                <a:solidFill>
                  <a:srgbClr val="000099"/>
                </a:solidFill>
              </a:rPr>
              <a:t>       function</a:t>
            </a:r>
            <a:r>
              <a:rPr lang="en-US" sz="1800" b="1" dirty="0">
                <a:solidFill>
                  <a:srgbClr val="00009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778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1897</Words>
  <Application>Microsoft Office PowerPoint</Application>
  <PresentationFormat>On-screen Show (4:3)</PresentationFormat>
  <Paragraphs>286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Aminoaciduria</vt:lpstr>
      <vt:lpstr>Overview of Amino Acid Catabolism</vt:lpstr>
      <vt:lpstr>PowerPoint Presentation</vt:lpstr>
      <vt:lpstr>PowerPoint Presentation</vt:lpstr>
      <vt:lpstr>PowerPoint Presentation</vt:lpstr>
      <vt:lpstr>Glucogenic &amp; Ketogenic Amino Acids</vt:lpstr>
      <vt:lpstr>PowerPoint Presentation</vt:lpstr>
      <vt:lpstr>PowerPoint Presentation</vt:lpstr>
      <vt:lpstr>Inborn Errors of Metabolism</vt:lpstr>
      <vt:lpstr>PowerPoint Presentation</vt:lpstr>
      <vt:lpstr>PowerPoint Presentation</vt:lpstr>
      <vt:lpstr>PowerPoint Presentation</vt:lpstr>
      <vt:lpstr>Neonatal Screening</vt:lpstr>
      <vt:lpstr>PowerPoint Presentation</vt:lpstr>
      <vt:lpstr>PowerPoint Presentation</vt:lpstr>
      <vt:lpstr> Causes of Phenylketonuria (PKU) cont. </vt:lpstr>
      <vt:lpstr>PowerPoint Presentation</vt:lpstr>
      <vt:lpstr>Diagnosis of Phenylketonuria</vt:lpstr>
      <vt:lpstr>    </vt:lpstr>
      <vt:lpstr> Treatment of phenylketonuria </vt:lpstr>
      <vt:lpstr>Maternal PKU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Sherif Saleh</dc:creator>
  <cp:lastModifiedBy>Sherif Saleh</cp:lastModifiedBy>
  <cp:revision>49</cp:revision>
  <dcterms:created xsi:type="dcterms:W3CDTF">2013-03-31T10:03:39Z</dcterms:created>
  <dcterms:modified xsi:type="dcterms:W3CDTF">2013-04-17T09:07:29Z</dcterms:modified>
</cp:coreProperties>
</file>